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2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2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2" cy="8048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207625" y="3657600"/>
            <a:ext cx="7162800" cy="6629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2F7FA"/>
            </a:gs>
            <a:gs pos="100000">
              <a:srgbClr val="CFF1F0"/>
            </a:gs>
          </a:gsLst>
          <a:lin ang="27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3"/>
          <p:cNvSpPr/>
          <p:nvPr/>
        </p:nvSpPr>
        <p:spPr>
          <a:xfrm>
            <a:off x="1028700" y="1028699"/>
            <a:ext cx="8115301" cy="8229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" y="0"/>
                </a:moveTo>
                <a:lnTo>
                  <a:pt x="20781" y="0"/>
                </a:lnTo>
                <a:cubicBezTo>
                  <a:pt x="20998" y="0"/>
                  <a:pt x="21206" y="85"/>
                  <a:pt x="21360" y="237"/>
                </a:cubicBezTo>
                <a:cubicBezTo>
                  <a:pt x="21514" y="388"/>
                  <a:pt x="21600" y="594"/>
                  <a:pt x="21600" y="808"/>
                </a:cubicBezTo>
                <a:lnTo>
                  <a:pt x="21600" y="20792"/>
                </a:lnTo>
                <a:cubicBezTo>
                  <a:pt x="21600" y="21006"/>
                  <a:pt x="21514" y="21212"/>
                  <a:pt x="21360" y="21363"/>
                </a:cubicBezTo>
                <a:cubicBezTo>
                  <a:pt x="21206" y="21515"/>
                  <a:pt x="20998" y="21600"/>
                  <a:pt x="20781" y="21600"/>
                </a:cubicBezTo>
                <a:lnTo>
                  <a:pt x="819" y="21600"/>
                </a:lnTo>
                <a:cubicBezTo>
                  <a:pt x="602" y="21600"/>
                  <a:pt x="394" y="21515"/>
                  <a:pt x="240" y="21363"/>
                </a:cubicBezTo>
                <a:cubicBezTo>
                  <a:pt x="86" y="21212"/>
                  <a:pt x="0" y="21006"/>
                  <a:pt x="0" y="20792"/>
                </a:cubicBezTo>
                <a:lnTo>
                  <a:pt x="0" y="808"/>
                </a:lnTo>
                <a:cubicBezTo>
                  <a:pt x="0" y="594"/>
                  <a:pt x="86" y="388"/>
                  <a:pt x="240" y="237"/>
                </a:cubicBezTo>
                <a:cubicBezTo>
                  <a:pt x="394" y="85"/>
                  <a:pt x="602" y="0"/>
                  <a:pt x="819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5" name="Freeform 4"/>
          <p:cNvSpPr/>
          <p:nvPr/>
        </p:nvSpPr>
        <p:spPr>
          <a:xfrm>
            <a:off x="14080762" y="-1185141"/>
            <a:ext cx="5863274" cy="576799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6" name="Freeform 5"/>
          <p:cNvSpPr/>
          <p:nvPr/>
        </p:nvSpPr>
        <p:spPr>
          <a:xfrm>
            <a:off x="0" y="-2"/>
            <a:ext cx="18288000" cy="1123569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97" name="TextBox 6"/>
          <p:cNvSpPr txBox="1"/>
          <p:nvPr/>
        </p:nvSpPr>
        <p:spPr>
          <a:xfrm>
            <a:off x="4778585" y="5562215"/>
            <a:ext cx="8730831" cy="127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900"/>
              </a:lnSpc>
              <a:defRPr sz="530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defRPr>
            </a:lvl1pPr>
          </a:lstStyle>
          <a:p>
            <a:pPr/>
            <a:r>
              <a:t>TEAM8_PYMASTER</a:t>
            </a:r>
          </a:p>
        </p:txBody>
      </p:sp>
      <p:sp>
        <p:nvSpPr>
          <p:cNvPr id="98" name="TextBox 7"/>
          <p:cNvSpPr txBox="1"/>
          <p:nvPr/>
        </p:nvSpPr>
        <p:spPr>
          <a:xfrm>
            <a:off x="1028700" y="904874"/>
            <a:ext cx="16230600" cy="2244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9000"/>
              </a:lnSpc>
              <a:defRPr sz="64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defRPr>
            </a:lvl1pPr>
          </a:lstStyle>
          <a:p>
            <a:pPr/>
            <a:r>
              <a:t>Turning COVID-19 Data into Actionable Insights</a:t>
            </a:r>
          </a:p>
        </p:txBody>
      </p:sp>
      <p:sp>
        <p:nvSpPr>
          <p:cNvPr id="99" name="TextBox 8"/>
          <p:cNvSpPr txBox="1"/>
          <p:nvPr/>
        </p:nvSpPr>
        <p:spPr>
          <a:xfrm>
            <a:off x="1878979" y="3015266"/>
            <a:ext cx="14530042" cy="1668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6700"/>
              </a:lnSpc>
              <a:defRPr sz="47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defRPr>
            </a:pPr>
            <a:r>
              <a:t>A Data-Driven Exploration Using the</a:t>
            </a:r>
            <a:r>
              <a:rPr>
                <a:gradFill flip="none" rotWithShape="1">
                  <a:gsLst>
                    <a:gs pos="0">
                      <a:srgbClr val="020070"/>
                    </a:gs>
                    <a:gs pos="100000">
                      <a:srgbClr val="000640"/>
                    </a:gs>
                  </a:gsLst>
                  <a:path path="circle">
                    <a:fillToRect l="37721" t="-19636" r="62278" b="119636"/>
                  </a:path>
                </a:gradFill>
              </a:rPr>
              <a:t> </a:t>
            </a:r>
            <a:r>
              <a:t>Flatten_Covid19_Dataset</a:t>
            </a:r>
          </a:p>
        </p:txBody>
      </p:sp>
      <p:sp>
        <p:nvSpPr>
          <p:cNvPr id="100" name="TextBox 9"/>
          <p:cNvSpPr txBox="1"/>
          <p:nvPr/>
        </p:nvSpPr>
        <p:spPr>
          <a:xfrm>
            <a:off x="4778585" y="4537090"/>
            <a:ext cx="8115301" cy="81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700"/>
              </a:lnSpc>
              <a:defRPr sz="4700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defRPr>
            </a:lvl1pPr>
          </a:lstStyle>
          <a:p>
            <a:pPr/>
            <a:r>
              <a:t>By</a:t>
            </a:r>
          </a:p>
        </p:txBody>
      </p:sp>
      <p:sp>
        <p:nvSpPr>
          <p:cNvPr id="101" name="TextBox 10"/>
          <p:cNvSpPr txBox="1"/>
          <p:nvPr/>
        </p:nvSpPr>
        <p:spPr>
          <a:xfrm>
            <a:off x="7152064" y="6175057"/>
            <a:ext cx="3368343" cy="57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</a:lstStyle>
          <a:p>
            <a:pPr/>
            <a:r>
              <a:t>Team Members</a:t>
            </a:r>
          </a:p>
        </p:txBody>
      </p:sp>
      <p:sp>
        <p:nvSpPr>
          <p:cNvPr id="102" name="TextBox 11"/>
          <p:cNvSpPr txBox="1"/>
          <p:nvPr/>
        </p:nvSpPr>
        <p:spPr>
          <a:xfrm>
            <a:off x="7152064" y="6688773"/>
            <a:ext cx="4865740" cy="29615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Neetu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Elavarasi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Vipula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Subbulakshmi</a:t>
            </a:r>
          </a:p>
          <a:p>
            <a:pPr lvl="1" marL="734059" indent="-367029">
              <a:lnSpc>
                <a:spcPts val="4700"/>
              </a:lnSpc>
              <a:buSzPct val="100000"/>
              <a:buAutoNum type="arabicPeriod" startAt="1"/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Infanta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640"/>
            </a:gs>
            <a:gs pos="100000">
              <a:srgbClr val="020070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reeform 6"/>
          <p:cNvSpPr/>
          <p:nvPr/>
        </p:nvSpPr>
        <p:spPr>
          <a:xfrm>
            <a:off x="13210308" y="5793909"/>
            <a:ext cx="5077694" cy="4310861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5" name="Freeform 9"/>
          <p:cNvSpPr/>
          <p:nvPr/>
        </p:nvSpPr>
        <p:spPr>
          <a:xfrm>
            <a:off x="13210308" y="6197903"/>
            <a:ext cx="4048994" cy="41673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6" name="Freeform 10"/>
          <p:cNvSpPr/>
          <p:nvPr/>
        </p:nvSpPr>
        <p:spPr>
          <a:xfrm rot="8831280">
            <a:off x="-2149749" y="2740942"/>
            <a:ext cx="4001809" cy="400181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7" name="AutoShape 11"/>
          <p:cNvSpPr/>
          <p:nvPr/>
        </p:nvSpPr>
        <p:spPr>
          <a:xfrm>
            <a:off x="1028683" y="9272585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8" name="Freeform 12"/>
          <p:cNvSpPr/>
          <p:nvPr/>
        </p:nvSpPr>
        <p:spPr>
          <a:xfrm rot="19713212">
            <a:off x="16349986" y="3679480"/>
            <a:ext cx="4464078" cy="446407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9" name="TextBox 14"/>
          <p:cNvSpPr txBox="1"/>
          <p:nvPr/>
        </p:nvSpPr>
        <p:spPr>
          <a:xfrm>
            <a:off x="1399783" y="517587"/>
            <a:ext cx="6007301" cy="698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700"/>
              </a:lnSpc>
              <a:defRPr sz="41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PROJECT OVERVIEW</a:t>
            </a:r>
          </a:p>
        </p:txBody>
      </p:sp>
      <p:sp>
        <p:nvSpPr>
          <p:cNvPr id="110" name="TextBox 15"/>
          <p:cNvSpPr txBox="1"/>
          <p:nvPr/>
        </p:nvSpPr>
        <p:spPr>
          <a:xfrm>
            <a:off x="1472956" y="2405257"/>
            <a:ext cx="14559710" cy="2415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4800"/>
              </a:lnSpc>
              <a:defRPr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</a:lstStyle>
          <a:p>
            <a:pPr/>
            <a: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</p:txBody>
      </p:sp>
      <p:sp>
        <p:nvSpPr>
          <p:cNvPr id="111" name="TextBox 16"/>
          <p:cNvSpPr txBox="1"/>
          <p:nvPr/>
        </p:nvSpPr>
        <p:spPr>
          <a:xfrm>
            <a:off x="1342484" y="1477662"/>
            <a:ext cx="1238154" cy="659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400"/>
              </a:lnSpc>
              <a:defRPr sz="38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Goal</a:t>
            </a:r>
          </a:p>
        </p:txBody>
      </p:sp>
      <p:sp>
        <p:nvSpPr>
          <p:cNvPr id="112" name="TextBox 17"/>
          <p:cNvSpPr txBox="1"/>
          <p:nvPr/>
        </p:nvSpPr>
        <p:spPr>
          <a:xfrm>
            <a:off x="1472956" y="4731053"/>
            <a:ext cx="2884093" cy="57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</a:lstStyle>
          <a:p>
            <a:pPr/>
            <a:r>
              <a:t>Data Sources:</a:t>
            </a:r>
          </a:p>
        </p:txBody>
      </p:sp>
      <p:sp>
        <p:nvSpPr>
          <p:cNvPr id="113" name="TextBox 18"/>
          <p:cNvSpPr txBox="1"/>
          <p:nvPr/>
        </p:nvSpPr>
        <p:spPr>
          <a:xfrm>
            <a:off x="1588825" y="5727234"/>
            <a:ext cx="2056509" cy="176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schema_1</a:t>
            </a:r>
          </a:p>
          <a:p>
            <a: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schema_2</a:t>
            </a:r>
          </a:p>
          <a:p>
            <a:pPr algn="ctr">
              <a:lnSpc>
                <a:spcPts val="4700"/>
              </a:lnSpc>
              <a:defRPr sz="3300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defRPr>
            </a:pPr>
            <a:r>
              <a:t>schema_3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118" name="Group 3"/>
          <p:cNvGrpSpPr/>
          <p:nvPr/>
        </p:nvGrpSpPr>
        <p:grpSpPr>
          <a:xfrm>
            <a:off x="-2" y="-1"/>
            <a:ext cx="18288003" cy="10287003"/>
            <a:chOff x="0" y="0"/>
            <a:chExt cx="18288000" cy="10287002"/>
          </a:xfrm>
        </p:grpSpPr>
        <p:sp>
          <p:nvSpPr>
            <p:cNvPr id="116" name="Freeform 4"/>
            <p:cNvSpPr/>
            <p:nvPr/>
          </p:nvSpPr>
          <p:spPr>
            <a:xfrm>
              <a:off x="-1" y="-1"/>
              <a:ext cx="18287997" cy="10287003"/>
            </a:xfrm>
            <a:prstGeom prst="rect">
              <a:avLst/>
            </a:prstGeom>
            <a:gradFill flip="none" rotWithShape="1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/>
            </a:p>
          </p:txBody>
        </p:sp>
        <p:sp>
          <p:nvSpPr>
            <p:cNvPr id="117" name="TextBox 5"/>
            <p:cNvSpPr txBox="1"/>
            <p:nvPr/>
          </p:nvSpPr>
          <p:spPr>
            <a:xfrm>
              <a:off x="0" y="4696902"/>
              <a:ext cx="18288000" cy="7485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ctr">
                <a:lnSpc>
                  <a:spcPts val="2600"/>
                </a:lnSpc>
                <a:defRPr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t</a:t>
              </a:r>
            </a:p>
            <a:p>
              <a:pPr algn="ctr">
                <a:lnSpc>
                  <a:spcPts val="2600"/>
                </a:lnSpc>
                <a:defRPr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defRPr>
              </a:pPr>
              <a:r>
                <a:t>tt</a:t>
              </a:r>
            </a:p>
          </p:txBody>
        </p:sp>
      </p:grpSp>
      <p:sp>
        <p:nvSpPr>
          <p:cNvPr id="119" name="AutoShape 10"/>
          <p:cNvSpPr/>
          <p:nvPr/>
        </p:nvSpPr>
        <p:spPr>
          <a:xfrm>
            <a:off x="1028683" y="9272585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0" name="TextBox 11"/>
          <p:cNvSpPr txBox="1"/>
          <p:nvPr/>
        </p:nvSpPr>
        <p:spPr>
          <a:xfrm>
            <a:off x="1028683" y="591680"/>
            <a:ext cx="7452022" cy="672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500"/>
              </a:lnSpc>
              <a:defRPr spc="7" sz="39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Git &amp; GitHub Collaboration</a:t>
            </a:r>
          </a:p>
        </p:txBody>
      </p:sp>
      <p:sp>
        <p:nvSpPr>
          <p:cNvPr id="121" name="TextBox 12"/>
          <p:cNvSpPr txBox="1"/>
          <p:nvPr/>
        </p:nvSpPr>
        <p:spPr>
          <a:xfrm>
            <a:off x="941957" y="1409479"/>
            <a:ext cx="16404084" cy="1226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600"/>
              </a:lnSpc>
            </a:pPr>
          </a:p>
          <a:p>
            <a:pPr>
              <a:lnSpc>
                <a:spcPts val="3600"/>
              </a:lnSpc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id="122" name="TextBox 13"/>
          <p:cNvSpPr txBox="1"/>
          <p:nvPr/>
        </p:nvSpPr>
        <p:spPr>
          <a:xfrm>
            <a:off x="898587" y="2781079"/>
            <a:ext cx="16490826" cy="48626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 b="1" spc="4" sz="230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defRPr>
            </a:pPr>
            <a:r>
              <a:t>How We Used GitHub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Centralized Repository: Maintained a single GitHub repository to store datasets, notebooks, scripts, and documentation.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Version Control: Tracked all code changes through commits, enabling easy rollback and progress monitoring.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Team Collaboration: Each team member cloned the repository locally and contributed through regular commits.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Commit Quality: Used meaningful commit messages to clearly document changes and improvements.</a:t>
            </a:r>
          </a:p>
          <a:p>
            <a:pPr lvl="1" marL="500006" indent="-250003">
              <a:lnSpc>
                <a:spcPts val="3200"/>
              </a:lnSpc>
              <a:buSzPct val="100000"/>
              <a:buFont typeface="Arial"/>
              <a:buChar char="•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Conflict Management: Git ensured safe merging of parallel work without overwriting teammates’ contributions.</a:t>
            </a:r>
          </a:p>
          <a:p>
            <a:pPr>
              <a:lnSpc>
                <a:spcPts val="3200"/>
              </a:lnSpc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🔹</a:t>
            </a:r>
            <a:r>
              <a:rPr b="1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  <a:endParaRPr b="1">
              <a:solidFill>
                <a:srgbClr val="00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Install Git / GitHub Desktop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Clone the shared repository locally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Work on assigned tasks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Commit changes with clear messages</a:t>
            </a:r>
          </a:p>
          <a:p>
            <a:pPr lvl="1" marL="500006" indent="-250003">
              <a:lnSpc>
                <a:spcPts val="3200"/>
              </a:lnSpc>
              <a:buSzPct val="100000"/>
              <a:buAutoNum type="arabicPeriod" startAt="1"/>
              <a:defRPr spc="4"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Push updates to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utoShape 5"/>
          <p:cNvSpPr/>
          <p:nvPr/>
        </p:nvSpPr>
        <p:spPr>
          <a:xfrm>
            <a:off x="1028683" y="9432314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5" name="Freeform 7"/>
          <p:cNvSpPr/>
          <p:nvPr/>
        </p:nvSpPr>
        <p:spPr>
          <a:xfrm>
            <a:off x="15201900" y="2645731"/>
            <a:ext cx="3086100" cy="5269949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Freeform 10"/>
          <p:cNvSpPr/>
          <p:nvPr/>
        </p:nvSpPr>
        <p:spPr>
          <a:xfrm>
            <a:off x="13548351" y="3128779"/>
            <a:ext cx="6393201" cy="52725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Freeform 11"/>
          <p:cNvSpPr/>
          <p:nvPr/>
        </p:nvSpPr>
        <p:spPr>
          <a:xfrm>
            <a:off x="-3306818" y="1455107"/>
            <a:ext cx="4335519" cy="41148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8" name="TextBox 13"/>
          <p:cNvSpPr txBox="1"/>
          <p:nvPr/>
        </p:nvSpPr>
        <p:spPr>
          <a:xfrm>
            <a:off x="1537647" y="1007750"/>
            <a:ext cx="4398811" cy="672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500"/>
              </a:lnSpc>
              <a:defRPr sz="39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29" name="TextBox 14"/>
          <p:cNvSpPr txBox="1"/>
          <p:nvPr/>
        </p:nvSpPr>
        <p:spPr>
          <a:xfrm>
            <a:off x="1028683" y="2093093"/>
            <a:ext cx="13334726" cy="7445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Uses the Flatten_Covid19_Dataset, integrating testing outcomes, reported symptoms, demographics, and vulnerability indicators.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Includes synchronized information on COVID test results, symptom presence, age groups, medical conditions, and exposure risk factors.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Focuses on identifying high-risk symptom clusters associated with increased COVID-19 positivity.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Evaluates how demographic and health factors influence infection likelihood and severity.</a:t>
            </a:r>
          </a:p>
          <a:p>
            <a:pPr lvl="1" marL="763868" indent="-381934">
              <a:lnSpc>
                <a:spcPts val="4900"/>
              </a:lnSpc>
              <a:buSzPct val="100000"/>
              <a:buFont typeface="Arial"/>
              <a:buChar char="•"/>
              <a:defRPr sz="35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Aims to support early testing prioritization, targeted interventions, and data-driven public health decision-making.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utoShape 5"/>
          <p:cNvSpPr/>
          <p:nvPr/>
        </p:nvSpPr>
        <p:spPr>
          <a:xfrm>
            <a:off x="1028683" y="9272585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Freeform 6"/>
          <p:cNvSpPr/>
          <p:nvPr/>
        </p:nvSpPr>
        <p:spPr>
          <a:xfrm>
            <a:off x="13179896" y="2396662"/>
            <a:ext cx="5919400" cy="5704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3" name="TextBox 8"/>
          <p:cNvSpPr txBox="1"/>
          <p:nvPr/>
        </p:nvSpPr>
        <p:spPr>
          <a:xfrm>
            <a:off x="666269" y="933450"/>
            <a:ext cx="14119932" cy="8016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5700"/>
              </a:lnSpc>
            </a:pP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Removed duplicate records and retained only the most recent test entry per individual.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Standardized column names, data types, and categorical values for consistency.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Handled missing and invalid values by applying logical imputation or exclusion where necessary.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Converted symptom indicators into binary features to enable accurate analysis.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Merged multiple data schemas (symptoms, testing, demographics) using common identifiers.</a:t>
            </a:r>
          </a:p>
          <a:p>
            <a:pPr lvl="1" marL="755640" indent="-377820">
              <a:lnSpc>
                <a:spcPts val="4800"/>
              </a:lnSpc>
              <a:buSzPct val="100000"/>
              <a:buFont typeface="Arial"/>
              <a:buChar char="•"/>
              <a:defRPr spc="6" sz="3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pPr>
            <a:r>
              <a:t>Filtered out incomplete or inconsistent records to ensure data reliability and integrity.</a:t>
            </a:r>
          </a:p>
        </p:txBody>
      </p:sp>
      <p:sp>
        <p:nvSpPr>
          <p:cNvPr id="134" name="TextBox 9"/>
          <p:cNvSpPr txBox="1"/>
          <p:nvPr/>
        </p:nvSpPr>
        <p:spPr>
          <a:xfrm>
            <a:off x="1028700" y="529505"/>
            <a:ext cx="8554929" cy="7322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6000"/>
              </a:lnSpc>
              <a:defRPr spc="8" sz="42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Data Cleaning &amp; Preparation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00640"/>
            </a:gs>
            <a:gs pos="100000">
              <a:srgbClr val="020070"/>
            </a:gs>
          </a:gsLst>
          <a:lin ang="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AutoShape 5"/>
          <p:cNvSpPr/>
          <p:nvPr/>
        </p:nvSpPr>
        <p:spPr>
          <a:xfrm>
            <a:off x="1028683" y="9272585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TextBox 7"/>
          <p:cNvSpPr txBox="1"/>
          <p:nvPr/>
        </p:nvSpPr>
        <p:spPr>
          <a:xfrm>
            <a:off x="1028682" y="254494"/>
            <a:ext cx="6145569" cy="70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800"/>
              </a:lnSpc>
              <a:defRPr spc="8" sz="41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Descriptive Analysis</a:t>
            </a:r>
          </a:p>
        </p:txBody>
      </p:sp>
      <p:sp>
        <p:nvSpPr>
          <p:cNvPr id="138" name="TextBox 8"/>
          <p:cNvSpPr txBox="1"/>
          <p:nvPr/>
        </p:nvSpPr>
        <p:spPr>
          <a:xfrm>
            <a:off x="1028683" y="942974"/>
            <a:ext cx="16230602" cy="1096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4400"/>
              </a:lnSpc>
              <a:defRPr spc="6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How did the reporting volume change from April to July?</a:t>
            </a:r>
          </a:p>
          <a:p>
            <a:pPr>
              <a:lnSpc>
                <a:spcPts val="4400"/>
              </a:lnSpc>
              <a:defRPr spc="6" sz="3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</a:t>
            </a:r>
          </a:p>
        </p:txBody>
      </p:sp>
      <p:sp>
        <p:nvSpPr>
          <p:cNvPr id="139" name="Freeform 10"/>
          <p:cNvSpPr/>
          <p:nvPr/>
        </p:nvSpPr>
        <p:spPr>
          <a:xfrm>
            <a:off x="11013254" y="3702575"/>
            <a:ext cx="3658018" cy="5386736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Freeform 12"/>
          <p:cNvSpPr/>
          <p:nvPr/>
        </p:nvSpPr>
        <p:spPr>
          <a:xfrm>
            <a:off x="11442047" y="3908812"/>
            <a:ext cx="6458450" cy="517522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TextBox 13"/>
          <p:cNvSpPr txBox="1"/>
          <p:nvPr/>
        </p:nvSpPr>
        <p:spPr>
          <a:xfrm>
            <a:off x="963666" y="2168922"/>
            <a:ext cx="10413367" cy="5150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700"/>
              </a:lnSpc>
            </a:pP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Interpretation (Survey Fatigue):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The steep and continuous decrease suggests survey fatigue, where users gradually stopped reporting over time.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Why This Matters: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If actual COVID cases were rising while reporting volume fell, the surveillance app’s ability to accurately track population-level trends weakened, potentially underestimating true case burden.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Implication:</a:t>
            </a:r>
          </a:p>
          <a:p>
            <a:pPr lvl="1" marL="571930" indent="-285965">
              <a:lnSpc>
                <a:spcPts val="3700"/>
              </a:lnSpc>
              <a:buSzPct val="100000"/>
              <a:buFont typeface="Arial"/>
              <a:buChar char="•"/>
              <a:defRPr spc="5"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 Sustained engagement strategies are critical to maintain the effectiveness of digital health surveillance tools over long periods</a:t>
            </a:r>
          </a:p>
        </p:txBody>
      </p:sp>
      <p:sp>
        <p:nvSpPr>
          <p:cNvPr id="142" name="TextBox 14"/>
          <p:cNvSpPr txBox="1"/>
          <p:nvPr/>
        </p:nvSpPr>
        <p:spPr>
          <a:xfrm>
            <a:off x="963666" y="1618616"/>
            <a:ext cx="16936830" cy="895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561335" indent="-280667">
              <a:lnSpc>
                <a:spcPts val="3600"/>
              </a:lnSpc>
              <a:buSzPct val="100000"/>
              <a:buFont typeface="Arial"/>
              <a:buChar char="•"/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Reporting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AutoShape 5"/>
          <p:cNvSpPr/>
          <p:nvPr/>
        </p:nvSpPr>
        <p:spPr>
          <a:xfrm>
            <a:off x="1028683" y="9272585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5" name="Freeform 7"/>
          <p:cNvSpPr/>
          <p:nvPr/>
        </p:nvSpPr>
        <p:spPr>
          <a:xfrm>
            <a:off x="9562171" y="3352779"/>
            <a:ext cx="3086102" cy="6161884"/>
          </a:xfrm>
          <a:prstGeom prst="rect">
            <a:avLst/>
          </a:prstGeom>
          <a:gradFill>
            <a:gsLst>
              <a:gs pos="0">
                <a:srgbClr val="00E8FF"/>
              </a:gs>
              <a:gs pos="100000">
                <a:srgbClr val="0076E4"/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6" name="Freeform 10"/>
          <p:cNvSpPr/>
          <p:nvPr/>
        </p:nvSpPr>
        <p:spPr>
          <a:xfrm>
            <a:off x="10043390" y="3572802"/>
            <a:ext cx="7831723" cy="543243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Freeform 11"/>
          <p:cNvSpPr/>
          <p:nvPr/>
        </p:nvSpPr>
        <p:spPr>
          <a:xfrm>
            <a:off x="-3306818" y="1295380"/>
            <a:ext cx="4335519" cy="41148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8" name="TextBox 13"/>
          <p:cNvSpPr txBox="1"/>
          <p:nvPr/>
        </p:nvSpPr>
        <p:spPr>
          <a:xfrm>
            <a:off x="1142268" y="309476"/>
            <a:ext cx="6188376" cy="709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800"/>
              </a:lnSpc>
              <a:defRPr spc="8" sz="41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Prescriptive Analysis</a:t>
            </a:r>
          </a:p>
        </p:txBody>
      </p:sp>
      <p:sp>
        <p:nvSpPr>
          <p:cNvPr id="149" name="TextBox 14"/>
          <p:cNvSpPr txBox="1"/>
          <p:nvPr/>
        </p:nvSpPr>
        <p:spPr>
          <a:xfrm>
            <a:off x="1362203" y="1027661"/>
            <a:ext cx="16738619" cy="895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600"/>
              </a:lnSpc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Prescriptive analysis provides a data-backed roadmap to solve problems. It answers 'What should we do?' by simulating scenarios and recommending the specific actions that yield the best public health outcomes</a:t>
            </a:r>
          </a:p>
        </p:txBody>
      </p:sp>
      <p:sp>
        <p:nvSpPr>
          <p:cNvPr id="150" name="TextBox 15"/>
          <p:cNvSpPr txBox="1"/>
          <p:nvPr/>
        </p:nvSpPr>
        <p:spPr>
          <a:xfrm>
            <a:off x="299024" y="2552680"/>
            <a:ext cx="12349248" cy="4387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561335" indent="-280667" algn="ctr">
              <a:lnSpc>
                <a:spcPts val="3600"/>
              </a:lnSpc>
              <a:buSzPct val="100000"/>
              <a:buFont typeface="Arial"/>
              <a:buChar char="•"/>
              <a:defRPr spc="5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Identifying the Information Gap: The "Unreachable" Demographic</a:t>
            </a:r>
          </a:p>
        </p:txBody>
      </p:sp>
      <p:sp>
        <p:nvSpPr>
          <p:cNvPr id="151" name="TextBox 16"/>
          <p:cNvSpPr txBox="1"/>
          <p:nvPr/>
        </p:nvSpPr>
        <p:spPr>
          <a:xfrm>
            <a:off x="1142269" y="3235940"/>
            <a:ext cx="8115318" cy="5319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1" marL="474977" indent="-237487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Working-Age Majority: The vast majority of the "unreachable" population (78.7%) falls within the active workforce age range of 26 to 64 years old.</a:t>
            </a:r>
          </a:p>
          <a:p>
            <a:pPr lvl="1" marL="474977" indent="-237487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lvl="1" marL="474977" indent="-237487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The 26-44 Segment: Closely following at 38.9%, this group highlights a potential "news avoidance" or reliance on non-traditional, word-of-mouth information sources.</a:t>
            </a:r>
          </a:p>
          <a:p>
            <a:pPr lvl="1" marL="474977" indent="-237487">
              <a:lnSpc>
                <a:spcPts val="3000"/>
              </a:lnSpc>
              <a:buSzPct val="100000"/>
              <a:buAutoNum type="arabicPeriod" startAt="1"/>
              <a:defRPr spc="4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  <a: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020070"/>
            </a:gs>
            <a:gs pos="100000">
              <a:srgbClr val="000640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AutoShape 2"/>
          <p:cNvSpPr/>
          <p:nvPr/>
        </p:nvSpPr>
        <p:spPr>
          <a:xfrm>
            <a:off x="1028683" y="9272585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Freeform 6"/>
          <p:cNvSpPr/>
          <p:nvPr/>
        </p:nvSpPr>
        <p:spPr>
          <a:xfrm>
            <a:off x="-1139061" y="7682686"/>
            <a:ext cx="4059278" cy="32179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5" name="Freeform 8"/>
          <p:cNvSpPr/>
          <p:nvPr/>
        </p:nvSpPr>
        <p:spPr>
          <a:xfrm>
            <a:off x="-3306818" y="1295380"/>
            <a:ext cx="4335519" cy="411480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6" name="Freeform 9"/>
          <p:cNvSpPr/>
          <p:nvPr/>
        </p:nvSpPr>
        <p:spPr>
          <a:xfrm>
            <a:off x="17432782" y="4544162"/>
            <a:ext cx="4335519" cy="411480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7" name="TextBox 10"/>
          <p:cNvSpPr txBox="1"/>
          <p:nvPr/>
        </p:nvSpPr>
        <p:spPr>
          <a:xfrm>
            <a:off x="1985164" y="407583"/>
            <a:ext cx="5278871" cy="623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5100"/>
              </a:lnSpc>
              <a:defRPr spc="7" sz="3600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</a:lstStyle>
          <a:p>
            <a:pPr/>
            <a:r>
              <a:t>Predictive Analysis</a:t>
            </a:r>
          </a:p>
        </p:txBody>
      </p:sp>
      <p:sp>
        <p:nvSpPr>
          <p:cNvPr id="158" name="Freeform 11"/>
          <p:cNvSpPr/>
          <p:nvPr/>
        </p:nvSpPr>
        <p:spPr>
          <a:xfrm>
            <a:off x="1985164" y="1403264"/>
            <a:ext cx="15065307" cy="78550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Freeform 4"/>
          <p:cNvSpPr/>
          <p:nvPr/>
        </p:nvSpPr>
        <p:spPr>
          <a:xfrm>
            <a:off x="0" y="0"/>
            <a:ext cx="18287996" cy="10287001"/>
          </a:xfrm>
          <a:prstGeom prst="rect">
            <a:avLst/>
          </a:prstGeom>
          <a:gradFill>
            <a:gsLst>
              <a:gs pos="0">
                <a:srgbClr val="020070">
                  <a:alpha val="24000"/>
                </a:srgbClr>
              </a:gs>
              <a:gs pos="100000">
                <a:srgbClr val="000640">
                  <a:alpha val="24000"/>
                </a:srgb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2" name="AutoShape 9"/>
          <p:cNvSpPr/>
          <p:nvPr/>
        </p:nvSpPr>
        <p:spPr>
          <a:xfrm>
            <a:off x="1028683" y="8732573"/>
            <a:ext cx="16230603" cy="19052"/>
          </a:xfrm>
          <a:prstGeom prst="line">
            <a:avLst/>
          </a:prstGeom>
          <a:ln w="19050">
            <a:solidFill>
              <a:srgbClr val="FFFFFF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3" name="Freeform 10"/>
          <p:cNvSpPr/>
          <p:nvPr/>
        </p:nvSpPr>
        <p:spPr>
          <a:xfrm>
            <a:off x="2064773" y="1028700"/>
            <a:ext cx="14158454" cy="822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4" name="TextBox 12"/>
          <p:cNvSpPr txBox="1"/>
          <p:nvPr/>
        </p:nvSpPr>
        <p:spPr>
          <a:xfrm>
            <a:off x="8528201" y="9061735"/>
            <a:ext cx="1274723" cy="415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